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4"/>
  </p:notesMasterIdLst>
  <p:handoutMasterIdLst>
    <p:handoutMasterId r:id="rId15"/>
  </p:handoutMasterIdLst>
  <p:sldIdLst>
    <p:sldId id="256" r:id="rId5"/>
    <p:sldId id="303" r:id="rId6"/>
    <p:sldId id="335" r:id="rId7"/>
    <p:sldId id="336" r:id="rId8"/>
    <p:sldId id="337" r:id="rId9"/>
    <p:sldId id="331" r:id="rId10"/>
    <p:sldId id="339" r:id="rId11"/>
    <p:sldId id="343" r:id="rId12"/>
    <p:sldId id="340" r:id="rId13"/>
  </p:sldIdLst>
  <p:sldSz cx="9144000" cy="6858000" type="screen4x3"/>
  <p:notesSz cx="6889750" cy="100187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rvé Gagliardi" initials="HG" lastIdx="1" clrIdx="0">
    <p:extLst>
      <p:ext uri="{19B8F6BF-5375-455C-9EA6-DF929625EA0E}">
        <p15:presenceInfo xmlns:p15="http://schemas.microsoft.com/office/powerpoint/2012/main" userId="18b8fdf0ecada20d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E033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69" autoAdjust="0"/>
    <p:restoredTop sz="93632"/>
  </p:normalViewPr>
  <p:slideViewPr>
    <p:cSldViewPr>
      <p:cViewPr varScale="1">
        <p:scale>
          <a:sx n="117" d="100"/>
          <a:sy n="117" d="100"/>
        </p:scale>
        <p:origin x="155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558" cy="50093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2598" y="0"/>
            <a:ext cx="2985558" cy="50093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DC4D0BC-1D33-4ED5-B2F7-5457A159B3B5}" type="datetimeFigureOut">
              <a:rPr lang="fr-FR" smtClean="0"/>
              <a:pPr/>
              <a:t>06/01/2025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516038"/>
            <a:ext cx="2985558" cy="500936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2598" y="9516038"/>
            <a:ext cx="2985558" cy="500936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536CFDC7-C73F-418B-81A0-8EA28DD454D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7328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6309" cy="501497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832" y="0"/>
            <a:ext cx="2986309" cy="501497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20570610-F1BD-4CFB-8823-BE82BCD5E998}" type="datetimeFigureOut">
              <a:rPr lang="fr-FR" smtClean="0"/>
              <a:pPr/>
              <a:t>06/01/2025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8500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8654" y="4821096"/>
            <a:ext cx="5512444" cy="394467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7216"/>
            <a:ext cx="2986309" cy="501497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832" y="9517216"/>
            <a:ext cx="2986309" cy="501497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EFE8F9-5E39-43E2-AF8B-FAE15B62BFD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7136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ce réservé du contenu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2" name="Espace réservé du contenu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BE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25" name="El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Titr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fr-FR"/>
              <a:t>Cliquez pour modifier les styles du texte du masque</a:t>
            </a:r>
          </a:p>
          <a:p>
            <a:pPr lvl="1" eaLnBrk="1" latinLnBrk="0" hangingPunct="1"/>
            <a:r>
              <a:rPr lang="fr-FR"/>
              <a:t>Deuxième niveau</a:t>
            </a:r>
          </a:p>
          <a:p>
            <a:pPr lvl="2" eaLnBrk="1" latinLnBrk="0" hangingPunct="1"/>
            <a:r>
              <a:rPr lang="fr-FR"/>
              <a:t>Troisième niveau</a:t>
            </a:r>
          </a:p>
          <a:p>
            <a:pPr lvl="3" eaLnBrk="1" latinLnBrk="0" hangingPunct="1"/>
            <a:r>
              <a:rPr lang="fr-FR"/>
              <a:t>Quatrième niveau</a:t>
            </a:r>
          </a:p>
          <a:p>
            <a:pPr lvl="4" eaLnBrk="1" latinLnBrk="0" hangingPunct="1"/>
            <a:r>
              <a:rPr lang="fr-FR"/>
              <a:t>Cinquième niveau</a:t>
            </a:r>
            <a:endParaRPr kumimoji="0" lang="en-US"/>
          </a:p>
        </p:txBody>
      </p:sp>
      <p:sp>
        <p:nvSpPr>
          <p:cNvPr id="10" name="El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cteur droit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/>
              <a:t>Cliquez pour modifier les styles du texte du masque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06/01/2025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BE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/>
              <a:t>Cliquez pour modifier les styles du texte du masque</a:t>
            </a:r>
          </a:p>
          <a:p>
            <a:pPr lvl="1" eaLnBrk="1" latinLnBrk="0" hangingPunct="1"/>
            <a:r>
              <a:rPr kumimoji="0" lang="fr-FR"/>
              <a:t>Deuxième niveau</a:t>
            </a:r>
          </a:p>
          <a:p>
            <a:pPr lvl="2" eaLnBrk="1" latinLnBrk="0" hangingPunct="1"/>
            <a:r>
              <a:rPr kumimoji="0" lang="fr-FR"/>
              <a:t>Troisième niveau</a:t>
            </a:r>
          </a:p>
          <a:p>
            <a:pPr lvl="3" eaLnBrk="1" latinLnBrk="0" hangingPunct="1"/>
            <a:r>
              <a:rPr kumimoji="0" lang="fr-FR"/>
              <a:t>Quatrième niveau</a:t>
            </a:r>
          </a:p>
          <a:p>
            <a:pPr lvl="4" eaLnBrk="1" latinLnBrk="0" hangingPunct="1"/>
            <a:r>
              <a:rPr kumimoji="0" lang="fr-FR"/>
              <a:t>Cinquième niveau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famille.ac-montpellier.fr/t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mailto:ce.0110665n@ac-montpellier.f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71800" y="260648"/>
            <a:ext cx="5969922" cy="1855948"/>
          </a:xfrm>
        </p:spPr>
        <p:txBody>
          <a:bodyPr anchor="ctr">
            <a:noAutofit/>
          </a:bodyPr>
          <a:lstStyle/>
          <a:p>
            <a:pPr algn="r">
              <a:spcBef>
                <a:spcPts val="600"/>
              </a:spcBef>
            </a:pPr>
            <a:r>
              <a:rPr lang="fr-FR" sz="3200" b="1" cap="all" dirty="0" smtClean="0"/>
              <a:t>information parents </a:t>
            </a:r>
            <a:r>
              <a:rPr lang="fr-FR" sz="3200" b="1" cap="all" dirty="0"/>
              <a:t/>
            </a:r>
            <a:br>
              <a:rPr lang="fr-FR" sz="3200" b="1" cap="all" dirty="0"/>
            </a:br>
            <a:r>
              <a:rPr lang="fr-FR" sz="3200" b="1" cap="all" dirty="0" smtClean="0"/>
              <a:t>services de </a:t>
            </a:r>
            <a:r>
              <a:rPr lang="fr-FR" sz="3200" b="1" cap="all" dirty="0" err="1" smtClean="0"/>
              <a:t>tÉlÉorientation</a:t>
            </a:r>
            <a:r>
              <a:rPr lang="fr-FR" sz="3200" b="1" cap="all" dirty="0" smtClean="0"/>
              <a:t/>
            </a:r>
            <a:br>
              <a:rPr lang="fr-FR" sz="3200" b="1" cap="all" dirty="0" smtClean="0"/>
            </a:br>
            <a:r>
              <a:rPr lang="fr-FR" sz="2800" b="1" cap="all" dirty="0" smtClean="0"/>
              <a:t>PALIER 3</a:t>
            </a:r>
            <a:r>
              <a:rPr lang="fr-FR" sz="2800" b="1" cap="all" baseline="30000" dirty="0" smtClean="0"/>
              <a:t>ème</a:t>
            </a:r>
            <a:r>
              <a:rPr lang="fr-FR" sz="2800" b="1" cap="all" dirty="0" smtClean="0"/>
              <a:t> </a:t>
            </a:r>
            <a:br>
              <a:rPr lang="fr-FR" sz="2800" b="1" cap="all" dirty="0" smtClean="0"/>
            </a:br>
            <a:r>
              <a:rPr lang="fr-FR" sz="2800" b="1" cap="all" dirty="0" smtClean="0"/>
              <a:t>« Phase PROVISOIRE »</a:t>
            </a:r>
            <a:endParaRPr lang="fr-FR" sz="3200" b="1" i="1" cap="all" dirty="0">
              <a:solidFill>
                <a:schemeClr val="accent2"/>
              </a:solidFill>
            </a:endParaRPr>
          </a:p>
        </p:txBody>
      </p:sp>
      <p:pic>
        <p:nvPicPr>
          <p:cNvPr id="10" name="Image 9" descr="2018_logo_academie_Montpellier">
            <a:extLst>
              <a:ext uri="{FF2B5EF4-FFF2-40B4-BE49-F238E27FC236}">
                <a16:creationId xmlns:a16="http://schemas.microsoft.com/office/drawing/2014/main" id="{A1E7DADC-B068-4E9C-825E-F4B9C3517D7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1398"/>
            <a:ext cx="1749425" cy="2019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683568" y="3501008"/>
            <a:ext cx="806489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Ce guide présente le déroulement de la saisie des vœux d’orientation, avec des explications concernant les différentes rubriques à renseigner pour la</a:t>
            </a:r>
          </a:p>
          <a:p>
            <a:pPr algn="ctr"/>
            <a:endParaRPr lang="fr-FR" sz="2400" b="1" dirty="0"/>
          </a:p>
          <a:p>
            <a:pPr algn="ctr"/>
            <a:r>
              <a:rPr lang="fr-FR" sz="2800" b="1" cap="all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« PHASE PROVISOIRE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/>
            </a:r>
            <a:br>
              <a:rPr lang="fr-FR" dirty="0"/>
            </a:br>
            <a:endParaRPr lang="fr-FR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301752" y="228600"/>
            <a:ext cx="8534400" cy="68012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>
                <a:solidFill>
                  <a:schemeClr val="accent6"/>
                </a:solidFill>
              </a:rPr>
              <a:t>CALENDRIER DE LA PROCEDURE D’ORIENTATION</a:t>
            </a:r>
            <a:endParaRPr lang="fr-FR" dirty="0">
              <a:solidFill>
                <a:schemeClr val="accent6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41140" y="3178718"/>
            <a:ext cx="2106024" cy="123110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ym typeface="Wingdings 2" panose="05020102010507070707" pitchFamily="18" charset="2"/>
              </a:rPr>
              <a:t></a:t>
            </a:r>
            <a:endParaRPr lang="fr-FR" sz="3600" dirty="0" smtClean="0"/>
          </a:p>
          <a:p>
            <a:pPr algn="ctr"/>
            <a:r>
              <a:rPr lang="fr-FR" sz="1400" b="1" dirty="0" smtClean="0"/>
              <a:t>Dès maintenant</a:t>
            </a:r>
            <a:endParaRPr lang="fr-FR" sz="1400" b="1" dirty="0" smtClean="0"/>
          </a:p>
          <a:p>
            <a:pPr algn="ctr"/>
            <a:r>
              <a:rPr lang="fr-FR" sz="1200" dirty="0" smtClean="0"/>
              <a:t>Je saisie mes intentions provisoires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487474" y="3176458"/>
            <a:ext cx="2080860" cy="16312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ym typeface="Wingdings 2" panose="05020102010507070707" pitchFamily="18" charset="2"/>
              </a:rPr>
              <a:t></a:t>
            </a:r>
          </a:p>
          <a:p>
            <a:pPr algn="ctr"/>
            <a:r>
              <a:rPr lang="fr-FR" sz="1400" b="1" dirty="0" smtClean="0"/>
              <a:t>APRES LE CONSEIL DE CLASSE DU </a:t>
            </a:r>
            <a:r>
              <a:rPr lang="fr-FR" sz="1400" b="1" dirty="0" smtClean="0"/>
              <a:t>1er SEMESTRE</a:t>
            </a:r>
            <a:endParaRPr lang="fr-FR" sz="1400" b="1" dirty="0" smtClean="0"/>
          </a:p>
          <a:p>
            <a:pPr algn="ctr"/>
            <a:r>
              <a:rPr lang="fr-FR" sz="1200" dirty="0" smtClean="0"/>
              <a:t>Je prends connaissance de l’avis provisoire du conseil de classe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708644" y="3176458"/>
            <a:ext cx="2023596" cy="104644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ym typeface="Wingdings 2" panose="05020102010507070707" pitchFamily="18" charset="2"/>
              </a:rPr>
              <a:t></a:t>
            </a:r>
            <a:endParaRPr lang="fr-FR" sz="3600" dirty="0" smtClean="0"/>
          </a:p>
          <a:p>
            <a:pPr algn="ctr"/>
            <a:r>
              <a:rPr lang="fr-FR" sz="1400" b="1" dirty="0" smtClean="0"/>
              <a:t>A PARTIR DU 09 MAI</a:t>
            </a:r>
          </a:p>
          <a:p>
            <a:pPr algn="ctr"/>
            <a:r>
              <a:rPr lang="fr-FR" sz="1200" dirty="0" smtClean="0"/>
              <a:t>Je saisis mes choix définitifs</a:t>
            </a:r>
            <a:endParaRPr lang="fr-FR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872550" y="3185628"/>
            <a:ext cx="2022978" cy="184665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>
                <a:sym typeface="Wingdings 2" panose="05020102010507070707" pitchFamily="18" charset="2"/>
              </a:rPr>
              <a:t></a:t>
            </a:r>
          </a:p>
          <a:p>
            <a:pPr algn="ctr"/>
            <a:r>
              <a:rPr lang="fr-FR" sz="1400" b="1" dirty="0" smtClean="0"/>
              <a:t>APRES LE CONSEIL DE CLASSE DU </a:t>
            </a:r>
            <a:r>
              <a:rPr lang="fr-FR" sz="1400" b="1" dirty="0" smtClean="0"/>
              <a:t>2</a:t>
            </a:r>
            <a:r>
              <a:rPr lang="fr-FR" sz="1400" b="1" baseline="30000" dirty="0" smtClean="0"/>
              <a:t>èmE</a:t>
            </a:r>
            <a:r>
              <a:rPr lang="fr-FR" sz="1400" b="1" dirty="0" smtClean="0"/>
              <a:t> SEMESTRE</a:t>
            </a:r>
            <a:endParaRPr lang="fr-FR" sz="1400" b="1" dirty="0" smtClean="0"/>
          </a:p>
          <a:p>
            <a:pPr algn="ctr"/>
            <a:r>
              <a:rPr lang="fr-FR" sz="1200" dirty="0" smtClean="0"/>
              <a:t>Je donne une réponse à la proposition d’orientation du conseil de classe</a:t>
            </a:r>
            <a:endParaRPr lang="fr-FR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75846" y="2276872"/>
            <a:ext cx="87886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2060"/>
                </a:solidFill>
              </a:rPr>
              <a:t>CALENDRIER 2022-2023 DES OPERATIONS D’ORIENTATION</a:t>
            </a:r>
            <a:endParaRPr lang="fr-FR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2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b="1" dirty="0" smtClean="0"/>
              <a:t>SE CONNECTER A « SCOLARITÉ SERVICES »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511795" y="2562577"/>
            <a:ext cx="262004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Je me Connecte</a:t>
            </a:r>
          </a:p>
          <a:p>
            <a:pPr algn="ctr"/>
            <a:endParaRPr lang="fr-FR" sz="1400" dirty="0" smtClean="0"/>
          </a:p>
          <a:p>
            <a:r>
              <a:rPr lang="fr-FR" dirty="0" smtClean="0"/>
              <a:t>Avec mes </a:t>
            </a:r>
            <a:r>
              <a:rPr lang="fr-FR" dirty="0"/>
              <a:t>Identifiants </a:t>
            </a:r>
            <a:r>
              <a:rPr lang="fr-FR" dirty="0" smtClean="0"/>
              <a:t>EDUCONNECT (les mêmes identifiants qui me permettent d’accéder à l’ENT et à </a:t>
            </a:r>
            <a:r>
              <a:rPr lang="fr-FR" dirty="0" err="1" smtClean="0"/>
              <a:t>pronote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Je clique sur le profil « Représentant légal »</a:t>
            </a:r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511796" y="2020778"/>
            <a:ext cx="8236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dirty="0" smtClean="0">
                <a:hlinkClick r:id="rId2"/>
              </a:rPr>
              <a:t>Saisir l’adresse suivante </a:t>
            </a:r>
            <a:r>
              <a:rPr lang="fr-FR" sz="2000" dirty="0">
                <a:hlinkClick r:id="rId2"/>
              </a:rPr>
              <a:t>:</a:t>
            </a:r>
            <a:r>
              <a:rPr lang="fr-FR" sz="2000" dirty="0"/>
              <a:t> https://educonnect.education.gouv.fr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301752" y="5565720"/>
            <a:ext cx="8559522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Un seul parent responsable peut effectuer la saisie et la </a:t>
            </a:r>
            <a:r>
              <a:rPr lang="fr-FR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modification</a:t>
            </a:r>
          </a:p>
          <a:p>
            <a:endParaRPr lang="fr-FR" sz="900" dirty="0"/>
          </a:p>
          <a:p>
            <a:pPr algn="ctr"/>
            <a:r>
              <a:rPr lang="fr-FR" dirty="0"/>
              <a:t>Le second parent sur son compte propre est en « lecture seule </a:t>
            </a:r>
            <a:r>
              <a:rPr lang="fr-FR" dirty="0" smtClean="0"/>
              <a:t>»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301752" y="1455167"/>
            <a:ext cx="84467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Réaliser la saisie Informatique des Vœux d’orientation</a:t>
            </a:r>
            <a:endParaRPr lang="fr-FR" sz="2400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373" y="2567513"/>
            <a:ext cx="5557779" cy="2761629"/>
          </a:xfrm>
          <a:prstGeom prst="rect">
            <a:avLst/>
          </a:prstGeom>
        </p:spPr>
      </p:pic>
      <p:cxnSp>
        <p:nvCxnSpPr>
          <p:cNvPr id="12" name="Connecteur droit avec flèche 11"/>
          <p:cNvCxnSpPr/>
          <p:nvPr/>
        </p:nvCxnSpPr>
        <p:spPr>
          <a:xfrm flipV="1">
            <a:off x="2811016" y="4636440"/>
            <a:ext cx="3246246" cy="4252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353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b="1" dirty="0" smtClean="0"/>
              <a:t>SE CONNECTER A « SCOLARITÉ SERVICES »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6372200" y="1844824"/>
            <a:ext cx="26642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Connexion avec </a:t>
            </a:r>
            <a:r>
              <a:rPr lang="fr-FR" b="1" dirty="0" err="1" smtClean="0"/>
              <a:t>EduConnect</a:t>
            </a:r>
            <a:r>
              <a:rPr lang="fr-FR" b="1" dirty="0" smtClean="0"/>
              <a:t> : </a:t>
            </a:r>
          </a:p>
          <a:p>
            <a:endParaRPr lang="fr-FR" dirty="0"/>
          </a:p>
          <a:p>
            <a:r>
              <a:rPr lang="fr-FR" dirty="0" smtClean="0"/>
              <a:t>Je saisie mon identifiant et mon mot de passe.</a:t>
            </a:r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r>
              <a:rPr lang="fr-FR" dirty="0" smtClean="0"/>
              <a:t>Si je n’ai pas de compte, je crée mon compte (voir la procédure qui se trouve sur le site du collège « connexion ENT/</a:t>
            </a:r>
            <a:r>
              <a:rPr lang="fr-FR" dirty="0" err="1" smtClean="0"/>
              <a:t>Pronote</a:t>
            </a:r>
            <a:r>
              <a:rPr lang="fr-FR" dirty="0" smtClean="0"/>
              <a:t> »).</a:t>
            </a:r>
            <a:endParaRPr lang="fr-FR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52" y="1939807"/>
            <a:ext cx="6070448" cy="3217385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H="1">
            <a:off x="5681322" y="2996952"/>
            <a:ext cx="762886" cy="47701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5681322" y="2996952"/>
            <a:ext cx="762886" cy="12241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>
            <a:off x="4900192" y="4597100"/>
            <a:ext cx="1544016" cy="2364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01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fr-FR" b="1" dirty="0" smtClean="0"/>
              <a:t>SE CONNECTER A « SCOLARITÉ SERVICES »</a:t>
            </a:r>
            <a:endParaRPr lang="fr-FR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52" y="1772816"/>
            <a:ext cx="6396194" cy="3430909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2051720" y="5317010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Lorsque j’arrive sur le portail, je clique sur  l’onglet « </a:t>
            </a:r>
            <a:r>
              <a:rPr lang="fr-FR" b="1" dirty="0" smtClean="0"/>
              <a:t>ORIENTATION </a:t>
            </a:r>
            <a:r>
              <a:rPr lang="fr-FR" dirty="0" smtClean="0"/>
              <a:t>».</a:t>
            </a:r>
            <a:endParaRPr lang="fr-FR" dirty="0"/>
          </a:p>
        </p:txBody>
      </p:sp>
      <p:sp>
        <p:nvSpPr>
          <p:cNvPr id="8" name="Rectangle à coins arrondis 7"/>
          <p:cNvSpPr/>
          <p:nvPr/>
        </p:nvSpPr>
        <p:spPr>
          <a:xfrm>
            <a:off x="5292080" y="1916832"/>
            <a:ext cx="1296144" cy="288032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Prénom / Nom</a:t>
            </a:r>
            <a:endParaRPr lang="fr-FR" sz="14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06" y="2502232"/>
            <a:ext cx="6384340" cy="2701493"/>
          </a:xfrm>
          <a:prstGeom prst="rect">
            <a:avLst/>
          </a:prstGeom>
        </p:spPr>
      </p:pic>
      <p:sp>
        <p:nvSpPr>
          <p:cNvPr id="10" name="Rectangle à coins arrondis 9"/>
          <p:cNvSpPr/>
          <p:nvPr/>
        </p:nvSpPr>
        <p:spPr>
          <a:xfrm>
            <a:off x="4677644" y="2646248"/>
            <a:ext cx="1296144" cy="288032"/>
          </a:xfrm>
          <a:prstGeom prst="roundRect">
            <a:avLst/>
          </a:prstGeom>
          <a:solidFill>
            <a:srgbClr val="3366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Prénom élève</a:t>
            </a:r>
            <a:endParaRPr lang="fr-FR" sz="1400" dirty="0"/>
          </a:p>
        </p:txBody>
      </p:sp>
      <p:cxnSp>
        <p:nvCxnSpPr>
          <p:cNvPr id="7" name="Connecteur droit avec flèche 6"/>
          <p:cNvCxnSpPr>
            <a:stCxn id="4" idx="1"/>
          </p:cNvCxnSpPr>
          <p:nvPr/>
        </p:nvCxnSpPr>
        <p:spPr>
          <a:xfrm flipH="1" flipV="1">
            <a:off x="1259632" y="3645024"/>
            <a:ext cx="792088" cy="1995152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164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fr-FR" b="1" dirty="0" smtClean="0"/>
              <a:t>SAISIR LES AVIS PROVISOIRES</a:t>
            </a:r>
            <a:endParaRPr lang="fr-FR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645" y="2173058"/>
            <a:ext cx="6614662" cy="361068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79513" y="1605630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PHASE 1 : VOUS DEVEZ SAISIR LES AVIS </a:t>
            </a:r>
            <a:r>
              <a:rPr lang="fr-FR" sz="2000" b="1" dirty="0"/>
              <a:t>PROVISOIRES</a:t>
            </a:r>
            <a:endParaRPr lang="fr-FR" sz="2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6897307" y="3064961"/>
            <a:ext cx="2067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Je saisis les intentions d’orientation</a:t>
            </a:r>
            <a:endParaRPr lang="fr-FR" dirty="0"/>
          </a:p>
        </p:txBody>
      </p:sp>
      <p:sp>
        <p:nvSpPr>
          <p:cNvPr id="12" name="Ellipse 11"/>
          <p:cNvSpPr/>
          <p:nvPr/>
        </p:nvSpPr>
        <p:spPr>
          <a:xfrm>
            <a:off x="1763688" y="2348485"/>
            <a:ext cx="1101896" cy="7164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Connecteur droit avec flèche 14"/>
          <p:cNvCxnSpPr/>
          <p:nvPr/>
        </p:nvCxnSpPr>
        <p:spPr>
          <a:xfrm flipH="1">
            <a:off x="2865584" y="2005740"/>
            <a:ext cx="3221066" cy="67855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5148064" y="3645024"/>
            <a:ext cx="1749243" cy="195648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433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10" y="1004134"/>
            <a:ext cx="3441165" cy="2308816"/>
          </a:xfrm>
          <a:prstGeom prst="rect">
            <a:avLst/>
          </a:prstGeom>
        </p:spPr>
      </p:pic>
      <p:sp>
        <p:nvSpPr>
          <p:cNvPr id="5" name="Titre 4"/>
          <p:cNvSpPr txBox="1">
            <a:spLocks/>
          </p:cNvSpPr>
          <p:nvPr/>
        </p:nvSpPr>
        <p:spPr>
          <a:xfrm>
            <a:off x="323528" y="18864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Font typeface="+mj-lt"/>
              <a:buAutoNum type="arabicPeriod" startAt="2"/>
            </a:pPr>
            <a:r>
              <a:rPr lang="fr-FR" b="1" dirty="0" smtClean="0"/>
              <a:t>SAISIR LES AVIS PROVISOIRES</a:t>
            </a:r>
            <a:endParaRPr lang="fr-FR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4283968" y="1628799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J’ajoute une intention d’orientation</a:t>
            </a:r>
            <a:endParaRPr lang="fr-FR" dirty="0"/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2411760" y="1951965"/>
            <a:ext cx="1774507" cy="5666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7416" y="3551181"/>
            <a:ext cx="3293372" cy="2126847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5868144" y="2618475"/>
            <a:ext cx="23042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Je sélectionne une voie d’orientation et je valide</a:t>
            </a:r>
            <a:endParaRPr lang="fr-FR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H="1">
            <a:off x="6171389" y="3312950"/>
            <a:ext cx="368105" cy="11241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7364102" y="3284984"/>
            <a:ext cx="1266803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Virage 18"/>
          <p:cNvSpPr/>
          <p:nvPr/>
        </p:nvSpPr>
        <p:spPr>
          <a:xfrm rot="5400000">
            <a:off x="6405760" y="1905970"/>
            <a:ext cx="720080" cy="50514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9565" y="3466414"/>
            <a:ext cx="3507644" cy="3103803"/>
          </a:xfrm>
          <a:prstGeom prst="rect">
            <a:avLst/>
          </a:prstGeom>
        </p:spPr>
      </p:pic>
      <p:sp>
        <p:nvSpPr>
          <p:cNvPr id="27" name="Flèche gauche 26"/>
          <p:cNvSpPr/>
          <p:nvPr/>
        </p:nvSpPr>
        <p:spPr>
          <a:xfrm>
            <a:off x="4953881" y="4614604"/>
            <a:ext cx="763535" cy="2545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ZoneTexte 27"/>
          <p:cNvSpPr txBox="1"/>
          <p:nvPr/>
        </p:nvSpPr>
        <p:spPr>
          <a:xfrm>
            <a:off x="107503" y="4005064"/>
            <a:ext cx="132538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L’intention saisie apparaît, je peux en ajouter d’autres et/ou valider</a:t>
            </a:r>
            <a:endParaRPr lang="fr-FR" dirty="0"/>
          </a:p>
        </p:txBody>
      </p:sp>
      <p:cxnSp>
        <p:nvCxnSpPr>
          <p:cNvPr id="29" name="Connecteur droit avec flèche 28"/>
          <p:cNvCxnSpPr/>
          <p:nvPr/>
        </p:nvCxnSpPr>
        <p:spPr>
          <a:xfrm>
            <a:off x="1211315" y="4307079"/>
            <a:ext cx="497992" cy="71123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/>
          <p:nvPr/>
        </p:nvCxnSpPr>
        <p:spPr>
          <a:xfrm>
            <a:off x="1191370" y="5379930"/>
            <a:ext cx="1580430" cy="29809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 flipV="1">
            <a:off x="1184698" y="6039643"/>
            <a:ext cx="2811238" cy="16995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505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4"/>
          <p:cNvSpPr txBox="1">
            <a:spLocks/>
          </p:cNvSpPr>
          <p:nvPr/>
        </p:nvSpPr>
        <p:spPr>
          <a:xfrm>
            <a:off x="323528" y="18864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3300" kern="120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514350" indent="-514350">
              <a:buFont typeface="+mj-lt"/>
              <a:buAutoNum type="arabicPeriod" startAt="2"/>
            </a:pPr>
            <a:r>
              <a:rPr lang="fr-FR" b="1" dirty="0" smtClean="0"/>
              <a:t>SAISIR LES AVIS PROVISOIRES</a:t>
            </a:r>
            <a:endParaRPr lang="fr-FR" b="1" dirty="0"/>
          </a:p>
        </p:txBody>
      </p:sp>
      <p:sp>
        <p:nvSpPr>
          <p:cNvPr id="10" name="Espace réservé du contenu 3"/>
          <p:cNvSpPr>
            <a:spLocks noGrp="1"/>
          </p:cNvSpPr>
          <p:nvPr>
            <p:ph sz="quarter" idx="1"/>
          </p:nvPr>
        </p:nvSpPr>
        <p:spPr>
          <a:xfrm>
            <a:off x="327180" y="5250729"/>
            <a:ext cx="8503920" cy="1202607"/>
          </a:xfrm>
        </p:spPr>
        <p:txBody>
          <a:bodyPr>
            <a:normAutofit lnSpcReduction="10000"/>
          </a:bodyPr>
          <a:lstStyle/>
          <a:p>
            <a:r>
              <a:rPr lang="fr-FR" sz="2400" dirty="0" smtClean="0"/>
              <a:t>Seul le parent qui a saisi peut effectuer les modifications avant la fermeture de la plateforme</a:t>
            </a:r>
          </a:p>
          <a:p>
            <a:r>
              <a:rPr lang="fr-FR" sz="2400" dirty="0" smtClean="0"/>
              <a:t>Le second parent a accès aux intentions en lecture seule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1628800"/>
            <a:ext cx="6180559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41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75895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fr-FR" sz="2800" b="1" dirty="0" smtClean="0"/>
              <a:t>ACCUSE RECEPTION DES AVIS DU CONSEIL DE CLASSE </a:t>
            </a:r>
            <a:endParaRPr lang="fr-FR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176464" y="5157192"/>
            <a:ext cx="87849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En cas de problèmes rencontrés l’établissement vous </a:t>
            </a:r>
            <a:r>
              <a:rPr lang="fr-FR" sz="2000" dirty="0" smtClean="0"/>
              <a:t>accompagne</a:t>
            </a:r>
            <a:r>
              <a:rPr lang="fr-FR" sz="2000" dirty="0"/>
              <a:t>,</a:t>
            </a:r>
            <a:r>
              <a:rPr lang="fr-FR" sz="2000" dirty="0" smtClean="0"/>
              <a:t> contactez </a:t>
            </a:r>
            <a:r>
              <a:rPr lang="fr-FR" sz="2000" dirty="0"/>
              <a:t>:</a:t>
            </a:r>
          </a:p>
          <a:p>
            <a:pPr>
              <a:buNone/>
            </a:pPr>
            <a:r>
              <a:rPr lang="fr-FR" sz="2000" dirty="0"/>
              <a:t>- le professeur principal par l’intermédiaire de </a:t>
            </a:r>
            <a:r>
              <a:rPr lang="fr-FR" sz="2000" dirty="0" err="1" smtClean="0"/>
              <a:t>pronote</a:t>
            </a:r>
            <a:r>
              <a:rPr lang="fr-FR" sz="2000" dirty="0" smtClean="0"/>
              <a:t> ou la direction du collège</a:t>
            </a:r>
            <a:endParaRPr lang="fr-FR" sz="2000" dirty="0"/>
          </a:p>
          <a:p>
            <a:pPr>
              <a:buNone/>
            </a:pPr>
            <a:r>
              <a:rPr lang="fr-FR" sz="2000" dirty="0"/>
              <a:t>- Ou le collège par mail </a:t>
            </a:r>
            <a:r>
              <a:rPr lang="fr-FR" sz="2000" dirty="0">
                <a:hlinkClick r:id="rId2"/>
              </a:rPr>
              <a:t>ce.0110665n@ac-montpellier.fr</a:t>
            </a:r>
            <a:r>
              <a:rPr lang="fr-FR" sz="2000" dirty="0"/>
              <a:t> </a:t>
            </a: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5533" y="1628800"/>
            <a:ext cx="6100619" cy="28850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301752" y="3783903"/>
            <a:ext cx="3386667" cy="1103918"/>
          </a:xfrm>
          <a:prstGeom prst="rect">
            <a:avLst/>
          </a:prstGeom>
          <a:solidFill>
            <a:schemeClr val="bg1"/>
          </a:solidFill>
          <a:ln>
            <a:solidFill>
              <a:srgbClr val="1B13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>
                <a:solidFill>
                  <a:schemeClr val="tx1"/>
                </a:solidFill>
              </a:rPr>
              <a:t>L’accusé de réception des avis du conseil de classe pourra être effectué indifféremment par l’un ou l’autre des représentants légaux</a:t>
            </a:r>
            <a:r>
              <a:rPr lang="fr-FR" sz="1600" dirty="0"/>
              <a:t>.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76465" y="1475579"/>
            <a:ext cx="25590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 l’issue des conseils de classe (fin mars), vous devez vous connecter pour connaître l’avis provisoire donné par le conseil de classe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313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E4CC23A4C99F469B9858BBF0AE8FFC" ma:contentTypeVersion="1" ma:contentTypeDescription="Crée un document." ma:contentTypeScope="" ma:versionID="77f32e495eec883ac8cc7fb410ca4759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ee565551e1a1637f9df0223e78db73bd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Date de début 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 ma:readOnly="true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AF72873-0CAE-4559-9314-55FBC641AFB7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sharepoint/v3"/>
    <ds:schemaRef ds:uri="http://www.w3.org/XML/1998/namespace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7DADB954-7939-498F-8F41-016EED7009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4A7CBB5-BF84-4DDA-B0ED-F683CFBDFD7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8415</TotalTime>
  <Words>382</Words>
  <Application>Microsoft Office PowerPoint</Application>
  <PresentationFormat>Affichage à l'écran (4:3)</PresentationFormat>
  <Paragraphs>58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Calibri</vt:lpstr>
      <vt:lpstr>Wingdings</vt:lpstr>
      <vt:lpstr>Wingdings 2</vt:lpstr>
      <vt:lpstr>Civil</vt:lpstr>
      <vt:lpstr>information parents  services de tÉlÉorientation PALIER 3ème  « Phase PROVISOIRE »</vt:lpstr>
      <vt:lpstr> </vt:lpstr>
      <vt:lpstr>SE CONNECTER A « SCOLARITÉ SERVICES »</vt:lpstr>
      <vt:lpstr>SE CONNECTER A « SCOLARITÉ SERVICES »</vt:lpstr>
      <vt:lpstr>SE CONNECTER A « SCOLARITÉ SERVICES »</vt:lpstr>
      <vt:lpstr>SAISIR LES AVIS PROVISOIRES</vt:lpstr>
      <vt:lpstr>Présentation PowerPoint</vt:lpstr>
      <vt:lpstr>Présentation PowerPoint</vt:lpstr>
      <vt:lpstr>ACCUSE RECEPTION DES AVIS DU CONSEIL DE CLASSE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Hervé</dc:creator>
  <cp:lastModifiedBy>pr</cp:lastModifiedBy>
  <cp:revision>387</cp:revision>
  <cp:lastPrinted>2022-01-18T17:46:48Z</cp:lastPrinted>
  <dcterms:modified xsi:type="dcterms:W3CDTF">2025-01-06T14:59:10Z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0x010100C3E4CC23A4C99F469B9858BBF0AE8FFC</vt:lpwstr>
  </property>
</Properties>
</file>